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89" r:id="rId1"/>
  </p:sldMasterIdLst>
  <p:notesMasterIdLst>
    <p:notesMasterId r:id="rId30"/>
  </p:notesMasterIdLst>
  <p:sldIdLst>
    <p:sldId id="425" r:id="rId2"/>
    <p:sldId id="427" r:id="rId3"/>
    <p:sldId id="426" r:id="rId4"/>
    <p:sldId id="369" r:id="rId5"/>
    <p:sldId id="460" r:id="rId6"/>
    <p:sldId id="441" r:id="rId7"/>
    <p:sldId id="442" r:id="rId8"/>
    <p:sldId id="443" r:id="rId9"/>
    <p:sldId id="444" r:id="rId10"/>
    <p:sldId id="446" r:id="rId11"/>
    <p:sldId id="447" r:id="rId12"/>
    <p:sldId id="475" r:id="rId13"/>
    <p:sldId id="473" r:id="rId14"/>
    <p:sldId id="474" r:id="rId15"/>
    <p:sldId id="476" r:id="rId16"/>
    <p:sldId id="477" r:id="rId17"/>
    <p:sldId id="480" r:id="rId18"/>
    <p:sldId id="481" r:id="rId19"/>
    <p:sldId id="482" r:id="rId20"/>
    <p:sldId id="483" r:id="rId21"/>
    <p:sldId id="484" r:id="rId22"/>
    <p:sldId id="485" r:id="rId23"/>
    <p:sldId id="487" r:id="rId24"/>
    <p:sldId id="488" r:id="rId25"/>
    <p:sldId id="489" r:id="rId26"/>
    <p:sldId id="490" r:id="rId27"/>
    <p:sldId id="478" r:id="rId28"/>
    <p:sldId id="4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80261" autoAdjust="0"/>
  </p:normalViewPr>
  <p:slideViewPr>
    <p:cSldViewPr snapToGrid="0">
      <p:cViewPr varScale="1">
        <p:scale>
          <a:sx n="70" d="100"/>
          <a:sy n="70" d="100"/>
        </p:scale>
        <p:origin x="572"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r>
              <a:rPr lang="en-US" smtClean="0"/>
              <a:t>SEYED AHMAD SHAHAHMADI (P64797)</a:t>
            </a:r>
            <a:endParaRPr lang="en-US"/>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975AE14-5157-40EE-903F-4A617FD70239}" type="slidenum">
              <a:rPr lang="en-US" smtClean="0"/>
              <a:pPr/>
              <a:t>‹#›</a:t>
            </a:fld>
            <a:endParaRPr lang="en-US"/>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9EB91F-0965-4BF5-820B-020A594F91D5}"/>
              </a:ext>
            </a:extLst>
          </p:cNvPr>
          <p:cNvSpPr>
            <a:spLocks noGrp="1"/>
          </p:cNvSpPr>
          <p:nvPr>
            <p:ph type="ctrTitle"/>
          </p:nvPr>
        </p:nvSpPr>
        <p:spPr>
          <a:xfrm>
            <a:off x="1885477" y="1195058"/>
            <a:ext cx="8791575" cy="3147824"/>
          </a:xfrm>
        </p:spPr>
        <p:txBody>
          <a:bodyPr>
            <a:normAutofit fontScale="90000"/>
          </a:bodyPr>
          <a:lstStyle/>
          <a:p>
            <a:pPr algn="ctr"/>
            <a:r>
              <a:rPr lang="en-US" dirty="0"/>
              <a:t/>
            </a:r>
            <a:br>
              <a:rPr lang="en-US" dirty="0"/>
            </a:br>
            <a:r>
              <a:rPr lang="en-US" dirty="0" smtClean="0"/>
              <a:t>Session 2020-21</a:t>
            </a:r>
            <a:br>
              <a:rPr lang="en-US" dirty="0" smtClean="0"/>
            </a:br>
            <a:r>
              <a:rPr lang="en-US" dirty="0" smtClean="0"/>
              <a:t/>
            </a:r>
            <a:br>
              <a:rPr lang="en-US" dirty="0" smtClean="0"/>
            </a:br>
            <a:r>
              <a:rPr lang="en-US" dirty="0" smtClean="0"/>
              <a:t>CSTE-3101</a:t>
            </a:r>
            <a:br>
              <a:rPr lang="en-US" dirty="0" smtClean="0"/>
            </a:br>
            <a:r>
              <a:rPr lang="en-US" dirty="0" smtClean="0"/>
              <a:t/>
            </a:r>
            <a:br>
              <a:rPr lang="en-US" dirty="0" smtClean="0"/>
            </a:br>
            <a:r>
              <a:rPr lang="en-US" dirty="0" smtClean="0"/>
              <a:t>Communication Engineering</a:t>
            </a:r>
            <a:endParaRPr lang="en-US" dirty="0"/>
          </a:p>
        </p:txBody>
      </p:sp>
    </p:spTree>
    <p:extLst>
      <p:ext uri="{BB962C8B-B14F-4D97-AF65-F5344CB8AC3E}">
        <p14:creationId xmlns:p14="http://schemas.microsoft.com/office/powerpoint/2010/main" val="2473436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10</a:t>
            </a:fld>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336" t="37003"/>
          <a:stretch/>
        </p:blipFill>
        <p:spPr>
          <a:xfrm rot="10800000">
            <a:off x="0" y="-1"/>
            <a:ext cx="11936223" cy="6357608"/>
          </a:xfrm>
          <a:prstGeom prst="rect">
            <a:avLst/>
          </a:prstGeom>
        </p:spPr>
      </p:pic>
    </p:spTree>
    <p:extLst>
      <p:ext uri="{BB962C8B-B14F-4D97-AF65-F5344CB8AC3E}">
        <p14:creationId xmlns:p14="http://schemas.microsoft.com/office/powerpoint/2010/main" val="3430275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11</a:t>
            </a:fld>
            <a:endParaRPr lang="en-US"/>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332" r="12157" b="40969"/>
          <a:stretch/>
        </p:blipFill>
        <p:spPr>
          <a:xfrm rot="10800000">
            <a:off x="107659" y="0"/>
            <a:ext cx="12020046" cy="6865728"/>
          </a:xfrm>
        </p:spPr>
      </p:pic>
    </p:spTree>
    <p:extLst>
      <p:ext uri="{BB962C8B-B14F-4D97-AF65-F5344CB8AC3E}">
        <p14:creationId xmlns:p14="http://schemas.microsoft.com/office/powerpoint/2010/main" val="3444285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12</a:t>
            </a:fld>
            <a:endParaRPr lang="en-US"/>
          </a:p>
        </p:txBody>
      </p:sp>
      <p:sp>
        <p:nvSpPr>
          <p:cNvPr id="5" name="Title 1"/>
          <p:cNvSpPr txBox="1">
            <a:spLocks/>
          </p:cNvSpPr>
          <p:nvPr/>
        </p:nvSpPr>
        <p:spPr>
          <a:xfrm>
            <a:off x="1338632" y="1616214"/>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5000" spc="-50" dirty="0" smtClean="0">
                <a:latin typeface="+mj-lt"/>
                <a:ea typeface="+mj-ea"/>
                <a:cs typeface="+mj-cs"/>
              </a:rPr>
              <a:t>Double Sideband-Suppressed Carrier </a:t>
            </a:r>
          </a:p>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5000" b="0" i="0" u="none" strike="noStrike" kern="1200" cap="none" spc="-50" normalizeH="0" baseline="0" noProof="0" dirty="0" smtClean="0">
                <a:ln>
                  <a:noFill/>
                </a:ln>
                <a:effectLst/>
                <a:uLnTx/>
                <a:uFillTx/>
                <a:latin typeface="+mj-lt"/>
                <a:ea typeface="+mj-ea"/>
                <a:cs typeface="+mj-cs"/>
              </a:rPr>
              <a:t>DSB-SC AM</a:t>
            </a:r>
            <a:endParaRPr kumimoji="0" lang="en-US" sz="5000" b="0" i="0" u="none" strike="noStrike" kern="1200" cap="none" spc="-50" normalizeH="0" baseline="0" noProof="0" dirty="0">
              <a:ln>
                <a:noFill/>
              </a:ln>
              <a:effectLst/>
              <a:uLnTx/>
              <a:uFillTx/>
              <a:latin typeface="+mj-lt"/>
              <a:ea typeface="+mj-ea"/>
              <a:cs typeface="+mj-cs"/>
            </a:endParaRPr>
          </a:p>
        </p:txBody>
      </p:sp>
    </p:spTree>
    <p:extLst>
      <p:ext uri="{BB962C8B-B14F-4D97-AF65-F5344CB8AC3E}">
        <p14:creationId xmlns:p14="http://schemas.microsoft.com/office/powerpoint/2010/main" val="490620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13</a:t>
            </a:fld>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4070" r="10008" b="2956"/>
          <a:stretch/>
        </p:blipFill>
        <p:spPr>
          <a:xfrm rot="16200000">
            <a:off x="3067752" y="-1568861"/>
            <a:ext cx="6848250" cy="9985973"/>
          </a:xfrm>
        </p:spPr>
      </p:pic>
    </p:spTree>
    <p:extLst>
      <p:ext uri="{BB962C8B-B14F-4D97-AF65-F5344CB8AC3E}">
        <p14:creationId xmlns:p14="http://schemas.microsoft.com/office/powerpoint/2010/main" val="3668272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14</a:t>
            </a:fld>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0899" r="3812" b="6428"/>
          <a:stretch/>
        </p:blipFill>
        <p:spPr>
          <a:xfrm rot="10800000">
            <a:off x="1394228" y="0"/>
            <a:ext cx="9062523" cy="6858000"/>
          </a:xfrm>
        </p:spPr>
      </p:pic>
    </p:spTree>
    <p:extLst>
      <p:ext uri="{BB962C8B-B14F-4D97-AF65-F5344CB8AC3E}">
        <p14:creationId xmlns:p14="http://schemas.microsoft.com/office/powerpoint/2010/main" val="122831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15</a:t>
            </a:fld>
            <a:endParaRPr lang="en-US"/>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563" t="4746" r="4378" b="5673"/>
          <a:stretch/>
        </p:blipFill>
        <p:spPr>
          <a:xfrm rot="10800000">
            <a:off x="1385177" y="0"/>
            <a:ext cx="9601201" cy="6858000"/>
          </a:xfrm>
        </p:spPr>
      </p:pic>
    </p:spTree>
    <p:extLst>
      <p:ext uri="{BB962C8B-B14F-4D97-AF65-F5344CB8AC3E}">
        <p14:creationId xmlns:p14="http://schemas.microsoft.com/office/powerpoint/2010/main" val="1312227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16</a:t>
            </a:fld>
            <a:endParaRPr lang="en-US"/>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747" t="33978" r="7066" b="17177"/>
          <a:stretch/>
        </p:blipFill>
        <p:spPr>
          <a:xfrm rot="10800000">
            <a:off x="1348965" y="108640"/>
            <a:ext cx="10293061" cy="4644429"/>
          </a:xfrm>
        </p:spPr>
      </p:pic>
    </p:spTree>
    <p:extLst>
      <p:ext uri="{BB962C8B-B14F-4D97-AF65-F5344CB8AC3E}">
        <p14:creationId xmlns:p14="http://schemas.microsoft.com/office/powerpoint/2010/main" val="289120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17</a:t>
            </a:fld>
            <a:endParaRPr lang="en-US"/>
          </a:p>
        </p:txBody>
      </p:sp>
      <p:pic>
        <p:nvPicPr>
          <p:cNvPr id="1026" name="Picture 2" descr="C:\Users\User\Desktop\balanced_modulator.jpg"/>
          <p:cNvPicPr>
            <a:picLocks noChangeAspect="1" noChangeArrowheads="1"/>
          </p:cNvPicPr>
          <p:nvPr/>
        </p:nvPicPr>
        <p:blipFill>
          <a:blip r:embed="rId2"/>
          <a:srcRect/>
          <a:stretch>
            <a:fillRect/>
          </a:stretch>
        </p:blipFill>
        <p:spPr bwMode="auto">
          <a:xfrm>
            <a:off x="3147964" y="948398"/>
            <a:ext cx="6080641" cy="4084164"/>
          </a:xfrm>
          <a:prstGeom prst="rect">
            <a:avLst/>
          </a:prstGeom>
          <a:noFill/>
        </p:spPr>
      </p:pic>
      <p:sp>
        <p:nvSpPr>
          <p:cNvPr id="8" name="Title 1"/>
          <p:cNvSpPr>
            <a:spLocks noGrp="1"/>
          </p:cNvSpPr>
          <p:nvPr>
            <p:ph type="title"/>
          </p:nvPr>
        </p:nvSpPr>
        <p:spPr>
          <a:xfrm>
            <a:off x="1914144" y="-30156"/>
            <a:ext cx="9997440" cy="1143000"/>
          </a:xfrm>
        </p:spPr>
        <p:txBody>
          <a:bodyPr/>
          <a:lstStyle/>
          <a:p>
            <a:r>
              <a:rPr lang="en-US" dirty="0" smtClean="0"/>
              <a:t>1. Balance </a:t>
            </a:r>
            <a:r>
              <a:rPr lang="en-US" dirty="0" smtClean="0"/>
              <a:t>Modulator DSB-SC</a:t>
            </a:r>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17008" r="3991" b="56538"/>
          <a:stretch/>
        </p:blipFill>
        <p:spPr>
          <a:xfrm rot="10800000">
            <a:off x="3022891" y="5032562"/>
            <a:ext cx="9071573" cy="1749238"/>
          </a:xfrm>
          <a:prstGeom prst="rect">
            <a:avLst/>
          </a:prstGeom>
        </p:spPr>
      </p:pic>
    </p:spTree>
    <p:extLst>
      <p:ext uri="{BB962C8B-B14F-4D97-AF65-F5344CB8AC3E}">
        <p14:creationId xmlns:p14="http://schemas.microsoft.com/office/powerpoint/2010/main" val="115865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18</a:t>
            </a:fld>
            <a:endParaRPr lang="en-US"/>
          </a:p>
        </p:txBody>
      </p:sp>
      <p:sp>
        <p:nvSpPr>
          <p:cNvPr id="5" name="Title 1"/>
          <p:cNvSpPr>
            <a:spLocks noGrp="1"/>
          </p:cNvSpPr>
          <p:nvPr>
            <p:ph type="title"/>
          </p:nvPr>
        </p:nvSpPr>
        <p:spPr>
          <a:xfrm>
            <a:off x="1914144" y="-30156"/>
            <a:ext cx="9997440" cy="1143000"/>
          </a:xfrm>
        </p:spPr>
        <p:txBody>
          <a:bodyPr/>
          <a:lstStyle/>
          <a:p>
            <a:r>
              <a:rPr lang="en-US" dirty="0" smtClean="0"/>
              <a:t>Balance Modulator DSB-SC</a:t>
            </a:r>
            <a:endParaRPr lang="en-US" dirty="0"/>
          </a:p>
        </p:txBody>
      </p:sp>
      <p:sp>
        <p:nvSpPr>
          <p:cNvPr id="6" name="TextBox 5"/>
          <p:cNvSpPr txBox="1"/>
          <p:nvPr/>
        </p:nvSpPr>
        <p:spPr>
          <a:xfrm>
            <a:off x="1335317" y="1001495"/>
            <a:ext cx="10551886" cy="6863417"/>
          </a:xfrm>
          <a:prstGeom prst="rect">
            <a:avLst/>
          </a:prstGeom>
          <a:noFill/>
        </p:spPr>
        <p:txBody>
          <a:bodyPr wrap="square" rtlCol="0">
            <a:spAutoFit/>
          </a:bodyPr>
          <a:lstStyle/>
          <a:p>
            <a:pPr algn="just"/>
            <a:r>
              <a:rPr lang="en-US" sz="2800" dirty="0" smtClean="0"/>
              <a:t>It is consists of two identical AM modulators. These two modulators are arranged in a balanced configuration in order to suppress the carrier signal. Hence, it is called as Balanced modulator.</a:t>
            </a:r>
          </a:p>
          <a:p>
            <a:pPr algn="just"/>
            <a:r>
              <a:rPr lang="en-US" sz="2800" dirty="0" smtClean="0"/>
              <a:t>The same carrier signal c(t)=Ac </a:t>
            </a:r>
            <a:r>
              <a:rPr lang="en-US" sz="2800" dirty="0" err="1" smtClean="0"/>
              <a:t>cos</a:t>
            </a:r>
            <a:r>
              <a:rPr lang="en-US" sz="2800" dirty="0" smtClean="0"/>
              <a:t>(2πfct) is applied as one of the inputs to these two AM modulators. The modulating signal m(t) is applied as another input to the upper AM modulator. Whereas, the modulating signal m(t) with opposite polarity, i.e., −m(t) is applied as another input to the lower AM modulator.</a:t>
            </a:r>
          </a:p>
          <a:p>
            <a:pPr algn="just"/>
            <a:r>
              <a:rPr lang="en-US" sz="2800" dirty="0" smtClean="0"/>
              <a:t>Output of the upper AM modulator is</a:t>
            </a:r>
          </a:p>
          <a:p>
            <a:pPr algn="just"/>
            <a:r>
              <a:rPr lang="en-US" sz="2800" dirty="0" smtClean="0"/>
              <a:t>s</a:t>
            </a:r>
            <a:r>
              <a:rPr lang="en-US" dirty="0" smtClean="0"/>
              <a:t>1</a:t>
            </a:r>
            <a:r>
              <a:rPr lang="en-US" sz="2800" dirty="0" smtClean="0"/>
              <a:t>(t)=Ac[1+ ka m(t)]</a:t>
            </a:r>
            <a:r>
              <a:rPr lang="en-US" sz="2800" dirty="0" err="1" smtClean="0"/>
              <a:t>cos</a:t>
            </a:r>
            <a:r>
              <a:rPr lang="en-US" sz="2800" dirty="0" smtClean="0"/>
              <a:t>(2π</a:t>
            </a:r>
            <a:r>
              <a:rPr lang="en-US" sz="2800" dirty="0" err="1" smtClean="0"/>
              <a:t>fct</a:t>
            </a:r>
            <a:r>
              <a:rPr lang="en-US" sz="2800" dirty="0" smtClean="0"/>
              <a:t>)</a:t>
            </a:r>
          </a:p>
          <a:p>
            <a:pPr algn="just"/>
            <a:r>
              <a:rPr lang="en-US" sz="2800" dirty="0" smtClean="0"/>
              <a:t>Output of the lower AM modulator is</a:t>
            </a:r>
          </a:p>
          <a:p>
            <a:pPr algn="just"/>
            <a:r>
              <a:rPr lang="en-US" sz="2800" dirty="0" smtClean="0"/>
              <a:t>s</a:t>
            </a:r>
            <a:r>
              <a:rPr lang="en-US" dirty="0" smtClean="0"/>
              <a:t>2</a:t>
            </a:r>
            <a:r>
              <a:rPr lang="en-US" sz="2800" dirty="0" smtClean="0"/>
              <a:t>(t)=Ac[1− ka m(t)]</a:t>
            </a:r>
            <a:r>
              <a:rPr lang="en-US" sz="2800" dirty="0" err="1" smtClean="0"/>
              <a:t>cos</a:t>
            </a:r>
            <a:r>
              <a:rPr lang="en-US" sz="2800" dirty="0" smtClean="0"/>
              <a:t>(2πfct)</a:t>
            </a:r>
          </a:p>
          <a:p>
            <a:r>
              <a:rPr lang="en-US" sz="2800" dirty="0" smtClean="0"/>
              <a:t/>
            </a:r>
            <a:br>
              <a:rPr lang="en-US" sz="2800" dirty="0" smtClean="0"/>
            </a:br>
            <a:endParaRPr lang="en-US" sz="2800" dirty="0" smtClean="0"/>
          </a:p>
          <a:p>
            <a:endParaRPr lang="en-US" sz="2400" dirty="0" smtClean="0"/>
          </a:p>
          <a:p>
            <a:endParaRPr lang="en-US" sz="2400" dirty="0" smtClean="0"/>
          </a:p>
        </p:txBody>
      </p:sp>
    </p:spTree>
    <p:extLst>
      <p:ext uri="{BB962C8B-B14F-4D97-AF65-F5344CB8AC3E}">
        <p14:creationId xmlns:p14="http://schemas.microsoft.com/office/powerpoint/2010/main" val="3468941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19</a:t>
            </a:fld>
            <a:endParaRPr lang="en-US"/>
          </a:p>
        </p:txBody>
      </p:sp>
      <p:sp>
        <p:nvSpPr>
          <p:cNvPr id="6" name="TextBox 5"/>
          <p:cNvSpPr txBox="1"/>
          <p:nvPr/>
        </p:nvSpPr>
        <p:spPr>
          <a:xfrm>
            <a:off x="1335317" y="1001495"/>
            <a:ext cx="10551886" cy="5539978"/>
          </a:xfrm>
          <a:prstGeom prst="rect">
            <a:avLst/>
          </a:prstGeom>
          <a:noFill/>
        </p:spPr>
        <p:txBody>
          <a:bodyPr wrap="square" rtlCol="0">
            <a:spAutoFit/>
          </a:bodyPr>
          <a:lstStyle/>
          <a:p>
            <a:r>
              <a:rPr lang="en-US" sz="2600" dirty="0" smtClean="0"/>
              <a:t>We get the DSB-SC wave s(t) by subtracting s2(t) from s1(t). The summer block is used to perform this operation. Thus, the summer block produces an output s(t) which is the difference of s1(t) and s2(t).</a:t>
            </a:r>
          </a:p>
          <a:p>
            <a:endParaRPr lang="en-US" sz="2600" dirty="0" smtClean="0"/>
          </a:p>
          <a:p>
            <a:r>
              <a:rPr lang="en-US" sz="2600" dirty="0" smtClean="0"/>
              <a:t>⇒s(t)=2Ac ka m(t) </a:t>
            </a:r>
            <a:r>
              <a:rPr lang="en-US" sz="2600" dirty="0" err="1" smtClean="0"/>
              <a:t>cos</a:t>
            </a:r>
            <a:r>
              <a:rPr lang="en-US" sz="2600" dirty="0" smtClean="0"/>
              <a:t>(2</a:t>
            </a:r>
            <a:r>
              <a:rPr lang="el-GR" sz="2600" dirty="0" smtClean="0"/>
              <a:t>π</a:t>
            </a:r>
            <a:r>
              <a:rPr lang="en-US" sz="2600" dirty="0" err="1" smtClean="0"/>
              <a:t>fct</a:t>
            </a:r>
            <a:r>
              <a:rPr lang="en-US" sz="2600" dirty="0" smtClean="0"/>
              <a:t>)</a:t>
            </a:r>
          </a:p>
          <a:p>
            <a:r>
              <a:rPr lang="en-US" sz="2600" dirty="0" smtClean="0"/>
              <a:t>We know the standard equation of DSBSC wave is</a:t>
            </a:r>
          </a:p>
          <a:p>
            <a:r>
              <a:rPr lang="en-US" sz="2600" dirty="0" smtClean="0"/>
              <a:t>s(t)= m(t) </a:t>
            </a:r>
            <a:r>
              <a:rPr lang="en-US" sz="2600" dirty="0"/>
              <a:t>Ac </a:t>
            </a:r>
            <a:r>
              <a:rPr lang="en-US" sz="2600" dirty="0" err="1"/>
              <a:t>cos</a:t>
            </a:r>
            <a:r>
              <a:rPr lang="en-US" sz="2600" dirty="0"/>
              <a:t>(2π</a:t>
            </a:r>
            <a:r>
              <a:rPr lang="en-US" sz="2600" dirty="0" err="1"/>
              <a:t>fct</a:t>
            </a:r>
            <a:r>
              <a:rPr lang="en-US" sz="2600" dirty="0" smtClean="0"/>
              <a:t>) = m(t) c(t)</a:t>
            </a:r>
          </a:p>
          <a:p>
            <a:r>
              <a:rPr lang="en-US" sz="2600" dirty="0" smtClean="0"/>
              <a:t>By comparing the output of summer block with the standard equation of DSB-SC wave, we will get the scaling factor as 2ka.</a:t>
            </a:r>
          </a:p>
          <a:p>
            <a:r>
              <a:rPr lang="en-US" sz="2400" dirty="0" smtClean="0"/>
              <a:t/>
            </a:r>
            <a:br>
              <a:rPr lang="en-US" sz="2400" dirty="0" smtClean="0"/>
            </a:br>
            <a:endParaRPr lang="en-US" sz="2400" dirty="0" smtClean="0"/>
          </a:p>
          <a:p>
            <a:r>
              <a:rPr lang="en-US" sz="2400" dirty="0" smtClean="0"/>
              <a:t/>
            </a:r>
            <a:br>
              <a:rPr lang="en-US" sz="2400" dirty="0" smtClean="0"/>
            </a:br>
            <a:endParaRPr lang="en-US" sz="2400" dirty="0" smtClean="0"/>
          </a:p>
          <a:p>
            <a:endParaRPr lang="en-US" sz="2400" dirty="0" smtClean="0"/>
          </a:p>
        </p:txBody>
      </p:sp>
      <p:sp>
        <p:nvSpPr>
          <p:cNvPr id="8" name="Title 1"/>
          <p:cNvSpPr>
            <a:spLocks noGrp="1"/>
          </p:cNvSpPr>
          <p:nvPr>
            <p:ph type="title"/>
          </p:nvPr>
        </p:nvSpPr>
        <p:spPr>
          <a:xfrm>
            <a:off x="1914144" y="-30156"/>
            <a:ext cx="9997440" cy="1143000"/>
          </a:xfrm>
        </p:spPr>
        <p:txBody>
          <a:bodyPr/>
          <a:lstStyle/>
          <a:p>
            <a:r>
              <a:rPr lang="en-US" dirty="0" smtClean="0"/>
              <a:t>Balance Modulator DSB-SC</a:t>
            </a:r>
            <a:endParaRPr lang="en-US" dirty="0"/>
          </a:p>
        </p:txBody>
      </p:sp>
    </p:spTree>
    <p:extLst>
      <p:ext uri="{BB962C8B-B14F-4D97-AF65-F5344CB8AC3E}">
        <p14:creationId xmlns:p14="http://schemas.microsoft.com/office/powerpoint/2010/main" val="2184832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6984" y="-105608"/>
            <a:ext cx="9997440" cy="1143000"/>
          </a:xfrm>
        </p:spPr>
        <p:txBody>
          <a:bodyPr/>
          <a:lstStyle/>
          <a:p>
            <a:r>
              <a:rPr lang="en-US" dirty="0" smtClean="0"/>
              <a:t>Week: 4-8</a:t>
            </a:r>
            <a:endParaRPr lang="en-US" dirty="0"/>
          </a:p>
        </p:txBody>
      </p:sp>
      <p:sp>
        <p:nvSpPr>
          <p:cNvPr id="4" name="Slide Number Placeholder 3"/>
          <p:cNvSpPr>
            <a:spLocks noGrp="1"/>
          </p:cNvSpPr>
          <p:nvPr>
            <p:ph type="sldNum" sz="quarter" idx="12"/>
          </p:nvPr>
        </p:nvSpPr>
        <p:spPr/>
        <p:txBody>
          <a:bodyPr/>
          <a:lstStyle/>
          <a:p>
            <a:fld id="{4975AE14-5157-40EE-903F-4A617FD70239}" type="slidenum">
              <a:rPr lang="en-US" smtClean="0"/>
              <a:pPr/>
              <a:t>2</a:t>
            </a:fld>
            <a:endParaRPr lang="en-US"/>
          </a:p>
        </p:txBody>
      </p:sp>
      <p:pic>
        <p:nvPicPr>
          <p:cNvPr id="5" name="Picture 4"/>
          <p:cNvPicPr>
            <a:picLocks noChangeAspect="1"/>
          </p:cNvPicPr>
          <p:nvPr/>
        </p:nvPicPr>
        <p:blipFill rotWithShape="1">
          <a:blip r:embed="rId2"/>
          <a:srcRect l="24476" t="18754" r="25455" b="38615"/>
          <a:stretch/>
        </p:blipFill>
        <p:spPr>
          <a:xfrm>
            <a:off x="31899" y="1037392"/>
            <a:ext cx="12062565" cy="5631255"/>
          </a:xfrm>
          <a:prstGeom prst="rect">
            <a:avLst/>
          </a:prstGeom>
        </p:spPr>
      </p:pic>
    </p:spTree>
    <p:extLst>
      <p:ext uri="{BB962C8B-B14F-4D97-AF65-F5344CB8AC3E}">
        <p14:creationId xmlns:p14="http://schemas.microsoft.com/office/powerpoint/2010/main" val="3342096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20</a:t>
            </a:fld>
            <a:endParaRPr lang="en-US"/>
          </a:p>
        </p:txBody>
      </p:sp>
      <p:sp>
        <p:nvSpPr>
          <p:cNvPr id="5" name="Title 1"/>
          <p:cNvSpPr>
            <a:spLocks noGrp="1"/>
          </p:cNvSpPr>
          <p:nvPr>
            <p:ph type="title"/>
          </p:nvPr>
        </p:nvSpPr>
        <p:spPr>
          <a:xfrm>
            <a:off x="1914144" y="-30156"/>
            <a:ext cx="9997440" cy="1143000"/>
          </a:xfrm>
        </p:spPr>
        <p:txBody>
          <a:bodyPr/>
          <a:lstStyle/>
          <a:p>
            <a:r>
              <a:rPr lang="en-US" dirty="0" smtClean="0"/>
              <a:t>2. Ring </a:t>
            </a:r>
            <a:r>
              <a:rPr lang="en-US" dirty="0" smtClean="0"/>
              <a:t>Modulator DSB-SC</a:t>
            </a:r>
            <a:endParaRPr lang="en-US" dirty="0"/>
          </a:p>
        </p:txBody>
      </p:sp>
      <p:pic>
        <p:nvPicPr>
          <p:cNvPr id="2050" name="Picture 2" descr="C:\Users\User\Desktop\ring_modulator.jpg"/>
          <p:cNvPicPr>
            <a:picLocks noChangeAspect="1" noChangeArrowheads="1"/>
          </p:cNvPicPr>
          <p:nvPr/>
        </p:nvPicPr>
        <p:blipFill>
          <a:blip r:embed="rId2"/>
          <a:srcRect/>
          <a:stretch>
            <a:fillRect/>
          </a:stretch>
        </p:blipFill>
        <p:spPr bwMode="auto">
          <a:xfrm>
            <a:off x="1682795" y="1112844"/>
            <a:ext cx="8824686" cy="5618383"/>
          </a:xfrm>
          <a:prstGeom prst="rect">
            <a:avLst/>
          </a:prstGeom>
          <a:noFill/>
        </p:spPr>
      </p:pic>
    </p:spTree>
    <p:extLst>
      <p:ext uri="{BB962C8B-B14F-4D97-AF65-F5344CB8AC3E}">
        <p14:creationId xmlns:p14="http://schemas.microsoft.com/office/powerpoint/2010/main" val="4176415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21</a:t>
            </a:fld>
            <a:endParaRPr lang="en-US"/>
          </a:p>
        </p:txBody>
      </p:sp>
      <p:sp>
        <p:nvSpPr>
          <p:cNvPr id="5" name="Title 1"/>
          <p:cNvSpPr>
            <a:spLocks noGrp="1"/>
          </p:cNvSpPr>
          <p:nvPr>
            <p:ph type="title"/>
          </p:nvPr>
        </p:nvSpPr>
        <p:spPr>
          <a:xfrm>
            <a:off x="1914144" y="-30156"/>
            <a:ext cx="9997440" cy="1143000"/>
          </a:xfrm>
        </p:spPr>
        <p:txBody>
          <a:bodyPr/>
          <a:lstStyle/>
          <a:p>
            <a:r>
              <a:rPr lang="en-US" dirty="0" smtClean="0"/>
              <a:t>Ring Modulator</a:t>
            </a:r>
            <a:endParaRPr lang="en-US" dirty="0"/>
          </a:p>
        </p:txBody>
      </p:sp>
      <p:sp>
        <p:nvSpPr>
          <p:cNvPr id="6" name="TextBox 5"/>
          <p:cNvSpPr txBox="1"/>
          <p:nvPr/>
        </p:nvSpPr>
        <p:spPr>
          <a:xfrm>
            <a:off x="1335317" y="1001495"/>
            <a:ext cx="10551886" cy="4708981"/>
          </a:xfrm>
          <a:prstGeom prst="rect">
            <a:avLst/>
          </a:prstGeom>
          <a:noFill/>
        </p:spPr>
        <p:txBody>
          <a:bodyPr wrap="square" rtlCol="0">
            <a:spAutoFit/>
          </a:bodyPr>
          <a:lstStyle/>
          <a:p>
            <a:pPr algn="just"/>
            <a:r>
              <a:rPr lang="en-US" sz="2800" dirty="0" smtClean="0"/>
              <a:t>In this diagram, the four diodes D1,D2,D3 and D4 are connected in the ring structure. Hence, this modulator is called as the </a:t>
            </a:r>
            <a:r>
              <a:rPr lang="en-US" sz="2800" b="1" dirty="0" smtClean="0"/>
              <a:t>ring modulator</a:t>
            </a:r>
            <a:r>
              <a:rPr lang="en-US" sz="2800" dirty="0" smtClean="0"/>
              <a:t>. Two center tapped transformers are used in this diagram. The message signal m(t) is applied to the input transformer. Whereas, the carrier signals c(t) is applied between the two center tapped transformers.</a:t>
            </a:r>
          </a:p>
          <a:p>
            <a:pPr algn="just"/>
            <a:r>
              <a:rPr lang="en-US" sz="2800" dirty="0" smtClean="0"/>
              <a:t>For positive half cycle of the carrier signal, the diodes D1 and D3 are switched ON and the other two diodes D2 and D4 are switched OFF. In this case, the message signal is multiplied by +1.</a:t>
            </a:r>
          </a:p>
          <a:p>
            <a:pPr algn="just"/>
            <a:r>
              <a:rPr lang="en-US" sz="2800" dirty="0" smtClean="0"/>
              <a:t/>
            </a:r>
            <a:br>
              <a:rPr lang="en-US" sz="2800" dirty="0" smtClean="0"/>
            </a:br>
            <a:endParaRPr lang="en-US" sz="2400" dirty="0" smtClean="0"/>
          </a:p>
          <a:p>
            <a:pPr algn="just"/>
            <a:endParaRPr lang="en-US" sz="2400" dirty="0" smtClean="0"/>
          </a:p>
        </p:txBody>
      </p:sp>
    </p:spTree>
    <p:extLst>
      <p:ext uri="{BB962C8B-B14F-4D97-AF65-F5344CB8AC3E}">
        <p14:creationId xmlns:p14="http://schemas.microsoft.com/office/powerpoint/2010/main" val="145373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22</a:t>
            </a:fld>
            <a:endParaRPr lang="en-US"/>
          </a:p>
        </p:txBody>
      </p:sp>
      <p:sp>
        <p:nvSpPr>
          <p:cNvPr id="5" name="Title 1"/>
          <p:cNvSpPr>
            <a:spLocks noGrp="1"/>
          </p:cNvSpPr>
          <p:nvPr>
            <p:ph type="title"/>
          </p:nvPr>
        </p:nvSpPr>
        <p:spPr>
          <a:xfrm>
            <a:off x="1914144" y="-30156"/>
            <a:ext cx="9997440" cy="1143000"/>
          </a:xfrm>
        </p:spPr>
        <p:txBody>
          <a:bodyPr/>
          <a:lstStyle/>
          <a:p>
            <a:r>
              <a:rPr lang="en-US" dirty="0" smtClean="0"/>
              <a:t>Ring Modulator</a:t>
            </a:r>
            <a:endParaRPr lang="en-US" dirty="0"/>
          </a:p>
        </p:txBody>
      </p:sp>
      <p:sp>
        <p:nvSpPr>
          <p:cNvPr id="6" name="TextBox 5"/>
          <p:cNvSpPr txBox="1"/>
          <p:nvPr/>
        </p:nvSpPr>
        <p:spPr>
          <a:xfrm>
            <a:off x="1335317" y="1001495"/>
            <a:ext cx="10551886" cy="4524315"/>
          </a:xfrm>
          <a:prstGeom prst="rect">
            <a:avLst/>
          </a:prstGeom>
          <a:noFill/>
        </p:spPr>
        <p:txBody>
          <a:bodyPr wrap="square" rtlCol="0">
            <a:spAutoFit/>
          </a:bodyPr>
          <a:lstStyle/>
          <a:p>
            <a:pPr algn="just"/>
            <a:r>
              <a:rPr lang="en-US" sz="2400" dirty="0" smtClean="0"/>
              <a:t>For negative half cycle of the carrier signal, the diodes D2 and D4 are switched ON and the other two diodes D1 and D3 are switched OFF. In this case, the message signal is multiplied by -1. This results in 180° phase shift in the resulting DSB-SC wave.</a:t>
            </a:r>
          </a:p>
          <a:p>
            <a:pPr algn="just"/>
            <a:r>
              <a:rPr lang="en-US" sz="2400" dirty="0" smtClean="0"/>
              <a:t>From the above analysis, we can say that the four diodes are controlled by the carrier signal. </a:t>
            </a:r>
          </a:p>
          <a:p>
            <a:pPr algn="just"/>
            <a:r>
              <a:rPr lang="en-US" sz="2400" dirty="0" smtClean="0">
                <a:solidFill>
                  <a:srgbClr val="FF0000"/>
                </a:solidFill>
              </a:rPr>
              <a:t>We will get DSB SC wave s(t), which is just the product of the carrier signal c(t) and the message signal m(t)</a:t>
            </a:r>
            <a:r>
              <a:rPr lang="en-US" sz="2400" dirty="0" smtClean="0"/>
              <a:t>, which represents DSB-SC wave and is obtained at the output transformer of the ring modulator.</a:t>
            </a:r>
          </a:p>
          <a:p>
            <a:pPr algn="just"/>
            <a:r>
              <a:rPr lang="en-US" sz="2400" dirty="0"/>
              <a:t>s(t)= m(t) Ac </a:t>
            </a:r>
            <a:r>
              <a:rPr lang="en-US" sz="2400" dirty="0" err="1"/>
              <a:t>cos</a:t>
            </a:r>
            <a:r>
              <a:rPr lang="en-US" sz="2400" dirty="0"/>
              <a:t>(2π</a:t>
            </a:r>
            <a:r>
              <a:rPr lang="en-US" sz="2400" dirty="0" err="1"/>
              <a:t>fct</a:t>
            </a:r>
            <a:r>
              <a:rPr lang="en-US" sz="2400" dirty="0"/>
              <a:t>) </a:t>
            </a:r>
            <a:endParaRPr lang="en-US" sz="2400" dirty="0" smtClean="0"/>
          </a:p>
          <a:p>
            <a:pPr algn="just"/>
            <a:r>
              <a:rPr lang="en-US" sz="2400" dirty="0" smtClean="0"/>
              <a:t>DSB-SC modulators are also called as </a:t>
            </a:r>
            <a:r>
              <a:rPr lang="en-US" sz="2400" b="1" dirty="0" smtClean="0"/>
              <a:t>product modulators</a:t>
            </a:r>
            <a:r>
              <a:rPr lang="en-US" sz="2400" dirty="0" smtClean="0"/>
              <a:t> as they produce the output, which is the product of two input signals.</a:t>
            </a:r>
          </a:p>
        </p:txBody>
      </p:sp>
    </p:spTree>
    <p:extLst>
      <p:ext uri="{BB962C8B-B14F-4D97-AF65-F5344CB8AC3E}">
        <p14:creationId xmlns:p14="http://schemas.microsoft.com/office/powerpoint/2010/main" val="7963583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2601" y="1682525"/>
            <a:ext cx="9997440" cy="1143000"/>
          </a:xfrm>
        </p:spPr>
        <p:txBody>
          <a:bodyPr/>
          <a:lstStyle/>
          <a:p>
            <a:pPr algn="ctr"/>
            <a:r>
              <a:rPr lang="en-US" dirty="0" smtClean="0"/>
              <a:t>SSB Modulation</a:t>
            </a:r>
            <a:endParaRPr lang="en-US" dirty="0"/>
          </a:p>
        </p:txBody>
      </p:sp>
      <p:sp>
        <p:nvSpPr>
          <p:cNvPr id="4" name="Slide Number Placeholder 3"/>
          <p:cNvSpPr>
            <a:spLocks noGrp="1"/>
          </p:cNvSpPr>
          <p:nvPr>
            <p:ph type="sldNum" sz="quarter" idx="12"/>
          </p:nvPr>
        </p:nvSpPr>
        <p:spPr/>
        <p:txBody>
          <a:bodyPr/>
          <a:lstStyle/>
          <a:p>
            <a:fld id="{4975AE14-5157-40EE-903F-4A617FD70239}" type="slidenum">
              <a:rPr lang="en-US" smtClean="0"/>
              <a:pPr/>
              <a:t>23</a:t>
            </a:fld>
            <a:endParaRPr lang="en-US"/>
          </a:p>
        </p:txBody>
      </p:sp>
    </p:spTree>
    <p:extLst>
      <p:ext uri="{BB962C8B-B14F-4D97-AF65-F5344CB8AC3E}">
        <p14:creationId xmlns:p14="http://schemas.microsoft.com/office/powerpoint/2010/main" val="362846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SSB Modulation </a:t>
            </a:r>
            <a:r>
              <a:rPr lang="en-US" dirty="0" smtClean="0"/>
              <a:t>or SSB-SC</a:t>
            </a:r>
          </a:p>
        </p:txBody>
      </p:sp>
      <p:sp>
        <p:nvSpPr>
          <p:cNvPr id="3" name="Content Placeholder 2"/>
          <p:cNvSpPr>
            <a:spLocks noGrp="1"/>
          </p:cNvSpPr>
          <p:nvPr>
            <p:ph idx="1"/>
          </p:nvPr>
        </p:nvSpPr>
        <p:spPr>
          <a:xfrm>
            <a:off x="1377114" y="1404257"/>
            <a:ext cx="10422999" cy="4800600"/>
          </a:xfrm>
        </p:spPr>
        <p:txBody>
          <a:bodyPr/>
          <a:lstStyle/>
          <a:p>
            <a:pPr algn="just">
              <a:buNone/>
            </a:pPr>
            <a:r>
              <a:rPr lang="en-US" dirty="0" smtClean="0"/>
              <a:t>  </a:t>
            </a:r>
          </a:p>
        </p:txBody>
      </p:sp>
      <p:sp>
        <p:nvSpPr>
          <p:cNvPr id="4" name="Slide Number Placeholder 3"/>
          <p:cNvSpPr>
            <a:spLocks noGrp="1"/>
          </p:cNvSpPr>
          <p:nvPr>
            <p:ph type="sldNum" sz="quarter" idx="12"/>
          </p:nvPr>
        </p:nvSpPr>
        <p:spPr/>
        <p:txBody>
          <a:bodyPr/>
          <a:lstStyle/>
          <a:p>
            <a:fld id="{4975AE14-5157-40EE-903F-4A617FD70239}" type="slidenum">
              <a:rPr lang="en-US" smtClean="0"/>
              <a:pPr/>
              <a:t>24</a:t>
            </a:fld>
            <a:endParaRPr lang="en-US"/>
          </a:p>
        </p:txBody>
      </p:sp>
      <p:sp>
        <p:nvSpPr>
          <p:cNvPr id="5" name="Rectangle 4"/>
          <p:cNvSpPr/>
          <p:nvPr/>
        </p:nvSpPr>
        <p:spPr>
          <a:xfrm>
            <a:off x="1509486" y="1494971"/>
            <a:ext cx="10377713" cy="1384995"/>
          </a:xfrm>
          <a:prstGeom prst="rect">
            <a:avLst/>
          </a:prstGeom>
        </p:spPr>
        <p:txBody>
          <a:bodyPr wrap="square">
            <a:spAutoFit/>
          </a:bodyPr>
          <a:lstStyle/>
          <a:p>
            <a:pPr algn="just"/>
            <a:r>
              <a:rPr lang="en-US" sz="2800" dirty="0" smtClean="0"/>
              <a:t>The process of suppressing one of the sidebands, along with the carrier and transmitting a single sideband is called as Single Sideband Suppressed Carrier system (SSB-SC) or simply  SSB.</a:t>
            </a:r>
            <a:endParaRPr lang="en-US" sz="2800" dirty="0"/>
          </a:p>
        </p:txBody>
      </p:sp>
    </p:spTree>
    <p:extLst>
      <p:ext uri="{BB962C8B-B14F-4D97-AF65-F5344CB8AC3E}">
        <p14:creationId xmlns:p14="http://schemas.microsoft.com/office/powerpoint/2010/main" val="384216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SSB Modulation or SSB-SC Modulation</a:t>
            </a:r>
          </a:p>
        </p:txBody>
      </p:sp>
      <p:sp>
        <p:nvSpPr>
          <p:cNvPr id="3" name="Content Placeholder 2"/>
          <p:cNvSpPr>
            <a:spLocks noGrp="1"/>
          </p:cNvSpPr>
          <p:nvPr>
            <p:ph idx="1"/>
          </p:nvPr>
        </p:nvSpPr>
        <p:spPr>
          <a:xfrm>
            <a:off x="1377115" y="1404257"/>
            <a:ext cx="9997440" cy="4800600"/>
          </a:xfrm>
        </p:spPr>
        <p:txBody>
          <a:bodyPr/>
          <a:lstStyle/>
          <a:p>
            <a:pPr algn="just">
              <a:buNone/>
            </a:pPr>
            <a:r>
              <a:rPr lang="en-US" dirty="0" smtClean="0"/>
              <a:t>  </a:t>
            </a:r>
          </a:p>
        </p:txBody>
      </p:sp>
      <p:sp>
        <p:nvSpPr>
          <p:cNvPr id="4" name="Slide Number Placeholder 3"/>
          <p:cNvSpPr>
            <a:spLocks noGrp="1"/>
          </p:cNvSpPr>
          <p:nvPr>
            <p:ph type="sldNum" sz="quarter" idx="12"/>
          </p:nvPr>
        </p:nvSpPr>
        <p:spPr/>
        <p:txBody>
          <a:bodyPr/>
          <a:lstStyle/>
          <a:p>
            <a:fld id="{4975AE14-5157-40EE-903F-4A617FD70239}" type="slidenum">
              <a:rPr lang="en-US" smtClean="0"/>
              <a:pPr/>
              <a:t>25</a:t>
            </a:fld>
            <a:endParaRPr lang="en-US"/>
          </a:p>
        </p:txBody>
      </p:sp>
      <p:sp>
        <p:nvSpPr>
          <p:cNvPr id="5" name="Rectangle 4"/>
          <p:cNvSpPr/>
          <p:nvPr/>
        </p:nvSpPr>
        <p:spPr>
          <a:xfrm>
            <a:off x="1509486" y="1494971"/>
            <a:ext cx="10377713" cy="3970318"/>
          </a:xfrm>
          <a:prstGeom prst="rect">
            <a:avLst/>
          </a:prstGeom>
        </p:spPr>
        <p:txBody>
          <a:bodyPr wrap="square">
            <a:spAutoFit/>
          </a:bodyPr>
          <a:lstStyle/>
          <a:p>
            <a:pPr algn="just"/>
            <a:r>
              <a:rPr lang="en-US" sz="2800" dirty="0" smtClean="0"/>
              <a:t>The two sidebands carry the same information twice. By suppress any one side band is called single side band modulation.</a:t>
            </a:r>
          </a:p>
          <a:p>
            <a:pPr algn="just"/>
            <a:r>
              <a:rPr lang="en-US" sz="2800" dirty="0"/>
              <a:t>E</a:t>
            </a:r>
            <a:r>
              <a:rPr lang="en-US" sz="2800" dirty="0" smtClean="0"/>
              <a:t>q</a:t>
            </a:r>
            <a:r>
              <a:rPr lang="en-US" sz="2800" dirty="0"/>
              <a:t>. of DSB-SC modulated </a:t>
            </a:r>
            <a:r>
              <a:rPr lang="en-US" sz="2800" dirty="0" smtClean="0"/>
              <a:t>signal</a:t>
            </a:r>
            <a:r>
              <a:rPr lang="en-US" sz="2800" dirty="0"/>
              <a:t> </a:t>
            </a:r>
            <a:r>
              <a:rPr lang="en-US" sz="2800" dirty="0" smtClean="0"/>
              <a:t>is</a:t>
            </a:r>
          </a:p>
          <a:p>
            <a:r>
              <a:rPr lang="en-US" sz="2800" dirty="0" smtClean="0"/>
              <a:t>s(t</a:t>
            </a:r>
            <a:r>
              <a:rPr lang="en-US" sz="2800" dirty="0"/>
              <a:t>) = m(t) </a:t>
            </a:r>
            <a:r>
              <a:rPr lang="en-US" sz="2800" dirty="0" smtClean="0"/>
              <a:t>× c(t</a:t>
            </a:r>
            <a:r>
              <a:rPr lang="en-US" sz="2800" dirty="0"/>
              <a:t>)</a:t>
            </a:r>
          </a:p>
          <a:p>
            <a:r>
              <a:rPr lang="en-US" sz="2800" dirty="0" smtClean="0"/>
              <a:t>      = </a:t>
            </a:r>
            <a:r>
              <a:rPr lang="en-US" sz="2800" dirty="0"/>
              <a:t>(Ac </a:t>
            </a:r>
            <a:r>
              <a:rPr lang="en-US" sz="2800" dirty="0" smtClean="0"/>
              <a:t>Am)/</a:t>
            </a:r>
            <a:r>
              <a:rPr lang="en-US" sz="2800" dirty="0" smtClean="0"/>
              <a:t>2 (cos2</a:t>
            </a:r>
            <a:r>
              <a:rPr lang="el-GR" sz="2800" dirty="0" smtClean="0"/>
              <a:t>π</a:t>
            </a:r>
            <a:r>
              <a:rPr lang="en-US" sz="2800" dirty="0" smtClean="0"/>
              <a:t>(fc </a:t>
            </a:r>
            <a:r>
              <a:rPr lang="en-US" sz="2800" dirty="0" smtClean="0"/>
              <a:t>+ </a:t>
            </a:r>
            <a:r>
              <a:rPr lang="en-US" sz="2800" dirty="0" err="1" smtClean="0"/>
              <a:t>fm</a:t>
            </a:r>
            <a:r>
              <a:rPr lang="en-US" sz="2800" dirty="0" smtClean="0"/>
              <a:t>)t </a:t>
            </a:r>
            <a:r>
              <a:rPr lang="en-US" sz="2800" dirty="0" smtClean="0"/>
              <a:t>+ cos2</a:t>
            </a:r>
            <a:r>
              <a:rPr lang="el-GR" sz="2800" dirty="0" smtClean="0"/>
              <a:t>π</a:t>
            </a:r>
            <a:r>
              <a:rPr lang="en-US" sz="2800" dirty="0" smtClean="0"/>
              <a:t>(fc- </a:t>
            </a:r>
            <a:r>
              <a:rPr lang="en-US" sz="2800" dirty="0" err="1" smtClean="0"/>
              <a:t>fm</a:t>
            </a:r>
            <a:r>
              <a:rPr lang="en-US" sz="2800" dirty="0" smtClean="0"/>
              <a:t>)t</a:t>
            </a:r>
            <a:r>
              <a:rPr lang="en-US" sz="2800" dirty="0"/>
              <a:t>) </a:t>
            </a:r>
            <a:endParaRPr lang="en-US" sz="2800" dirty="0" smtClean="0"/>
          </a:p>
          <a:p>
            <a:pPr algn="just"/>
            <a:endParaRPr lang="en-US" sz="2800" dirty="0" smtClean="0"/>
          </a:p>
          <a:p>
            <a:pPr algn="just"/>
            <a:r>
              <a:rPr lang="en-US" sz="2800" dirty="0" smtClean="0"/>
              <a:t>Eq. of </a:t>
            </a:r>
            <a:r>
              <a:rPr lang="en-US" sz="2800" dirty="0" smtClean="0"/>
              <a:t>SSB-SC </a:t>
            </a:r>
            <a:endParaRPr lang="en-US" sz="2800" dirty="0" smtClean="0"/>
          </a:p>
          <a:p>
            <a:pPr algn="just"/>
            <a:r>
              <a:rPr lang="en-US" sz="2800" dirty="0" smtClean="0"/>
              <a:t>s(t) = </a:t>
            </a:r>
            <a:r>
              <a:rPr lang="en-US" sz="2800" dirty="0"/>
              <a:t>(Ac Am)/</a:t>
            </a:r>
            <a:r>
              <a:rPr lang="en-US" sz="2800" dirty="0" smtClean="0"/>
              <a:t>2 </a:t>
            </a:r>
            <a:r>
              <a:rPr lang="en-US" sz="2800" dirty="0" err="1" smtClean="0"/>
              <a:t>cos</a:t>
            </a:r>
            <a:r>
              <a:rPr lang="en-US" sz="2800" dirty="0" smtClean="0"/>
              <a:t>(2</a:t>
            </a:r>
            <a:r>
              <a:rPr lang="el-GR" sz="2800" dirty="0" smtClean="0"/>
              <a:t>π</a:t>
            </a:r>
            <a:r>
              <a:rPr lang="en-US" sz="2800" dirty="0" smtClean="0"/>
              <a:t>(fc </a:t>
            </a:r>
            <a:r>
              <a:rPr lang="en-US" sz="2800" dirty="0" smtClean="0"/>
              <a:t>+ </a:t>
            </a:r>
            <a:r>
              <a:rPr lang="en-US" sz="2800" dirty="0" err="1" smtClean="0"/>
              <a:t>fm</a:t>
            </a:r>
            <a:r>
              <a:rPr lang="en-US" sz="2800" dirty="0" smtClean="0"/>
              <a:t>)t</a:t>
            </a:r>
            <a:r>
              <a:rPr lang="en-US" sz="2800" dirty="0"/>
              <a:t>) </a:t>
            </a:r>
            <a:r>
              <a:rPr lang="en-US" sz="2800" dirty="0" smtClean="0"/>
              <a:t>…… for USB only</a:t>
            </a:r>
          </a:p>
          <a:p>
            <a:pPr algn="just"/>
            <a:r>
              <a:rPr lang="en-US" sz="2800" dirty="0" smtClean="0"/>
              <a:t>s(t) = </a:t>
            </a:r>
            <a:r>
              <a:rPr lang="en-US" sz="2800" dirty="0"/>
              <a:t>(Ac </a:t>
            </a:r>
            <a:r>
              <a:rPr lang="en-US" sz="2800" dirty="0" smtClean="0"/>
              <a:t>Am)/</a:t>
            </a:r>
            <a:r>
              <a:rPr lang="en-US" sz="2800" dirty="0" smtClean="0"/>
              <a:t>2 </a:t>
            </a:r>
            <a:r>
              <a:rPr lang="en-US" sz="2800" dirty="0" err="1" smtClean="0"/>
              <a:t>cos</a:t>
            </a:r>
            <a:r>
              <a:rPr lang="en-US" sz="2800" dirty="0" smtClean="0"/>
              <a:t>(2</a:t>
            </a:r>
            <a:r>
              <a:rPr lang="el-GR" sz="2800" dirty="0" smtClean="0"/>
              <a:t>π</a:t>
            </a:r>
            <a:r>
              <a:rPr lang="en-US" sz="2800" dirty="0" smtClean="0"/>
              <a:t>(fc </a:t>
            </a:r>
            <a:r>
              <a:rPr lang="en-US" sz="2800" dirty="0" smtClean="0"/>
              <a:t>- </a:t>
            </a:r>
            <a:r>
              <a:rPr lang="en-US" sz="2800" dirty="0" err="1" smtClean="0"/>
              <a:t>fm</a:t>
            </a:r>
            <a:r>
              <a:rPr lang="en-US" sz="2800" dirty="0" smtClean="0"/>
              <a:t>)t</a:t>
            </a:r>
            <a:r>
              <a:rPr lang="en-US" sz="2800" dirty="0"/>
              <a:t>)…….. </a:t>
            </a:r>
            <a:r>
              <a:rPr lang="en-US" sz="2800" dirty="0" smtClean="0"/>
              <a:t>For LSB only</a:t>
            </a:r>
          </a:p>
        </p:txBody>
      </p:sp>
    </p:spTree>
    <p:extLst>
      <p:ext uri="{BB962C8B-B14F-4D97-AF65-F5344CB8AC3E}">
        <p14:creationId xmlns:p14="http://schemas.microsoft.com/office/powerpoint/2010/main" val="2781665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26</a:t>
            </a:fld>
            <a:endParaRPr lang="en-US"/>
          </a:p>
        </p:txBody>
      </p:sp>
      <p:sp>
        <p:nvSpPr>
          <p:cNvPr id="8" name="Title 1"/>
          <p:cNvSpPr>
            <a:spLocks noGrp="1"/>
          </p:cNvSpPr>
          <p:nvPr>
            <p:ph type="title"/>
          </p:nvPr>
        </p:nvSpPr>
        <p:spPr>
          <a:xfrm>
            <a:off x="1914144" y="274638"/>
            <a:ext cx="9997440" cy="1143000"/>
          </a:xfrm>
        </p:spPr>
        <p:txBody>
          <a:bodyPr/>
          <a:lstStyle/>
          <a:p>
            <a:r>
              <a:rPr lang="en-US" dirty="0" smtClean="0"/>
              <a:t>Generation of SSB using side band filter</a:t>
            </a:r>
          </a:p>
        </p:txBody>
      </p:sp>
      <p:grpSp>
        <p:nvGrpSpPr>
          <p:cNvPr id="3" name="Group 2"/>
          <p:cNvGrpSpPr/>
          <p:nvPr/>
        </p:nvGrpSpPr>
        <p:grpSpPr>
          <a:xfrm>
            <a:off x="1998804" y="2558323"/>
            <a:ext cx="9269984" cy="1386113"/>
            <a:chOff x="2641600" y="2648858"/>
            <a:chExt cx="9269984" cy="1386113"/>
          </a:xfrm>
        </p:grpSpPr>
        <p:sp>
          <p:nvSpPr>
            <p:cNvPr id="5" name="Rectangle 4"/>
            <p:cNvSpPr/>
            <p:nvPr/>
          </p:nvSpPr>
          <p:spPr>
            <a:xfrm>
              <a:off x="2641600" y="2670629"/>
              <a:ext cx="2670629" cy="1364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DSB-SC  signal</a:t>
              </a:r>
              <a:endParaRPr lang="en-US" sz="2600" dirty="0"/>
            </a:p>
          </p:txBody>
        </p:sp>
        <p:sp>
          <p:nvSpPr>
            <p:cNvPr id="6" name="Right Arrow 5"/>
            <p:cNvSpPr/>
            <p:nvPr/>
          </p:nvSpPr>
          <p:spPr>
            <a:xfrm>
              <a:off x="9100456" y="3156857"/>
              <a:ext cx="1045028" cy="39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93542" y="2648858"/>
              <a:ext cx="2670629" cy="1364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smtClean="0"/>
                <a:t>BPF with </a:t>
              </a:r>
              <a:r>
                <a:rPr lang="en-US" sz="2600" dirty="0" smtClean="0"/>
                <a:t>BW (w)</a:t>
              </a:r>
              <a:endParaRPr lang="en-US" sz="2600" dirty="0"/>
            </a:p>
          </p:txBody>
        </p:sp>
        <p:sp>
          <p:nvSpPr>
            <p:cNvPr id="9" name="Right Arrow 8"/>
            <p:cNvSpPr/>
            <p:nvPr/>
          </p:nvSpPr>
          <p:spPr>
            <a:xfrm>
              <a:off x="5348514" y="3156857"/>
              <a:ext cx="1045028" cy="391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393378" y="2784376"/>
              <a:ext cx="1518206" cy="1077218"/>
            </a:xfrm>
            <a:prstGeom prst="rect">
              <a:avLst/>
            </a:prstGeom>
            <a:noFill/>
          </p:spPr>
          <p:txBody>
            <a:bodyPr wrap="square" rtlCol="0">
              <a:spAutoFit/>
            </a:bodyPr>
            <a:lstStyle/>
            <a:p>
              <a:r>
                <a:rPr lang="en-US" sz="3200" dirty="0" smtClean="0"/>
                <a:t>SSB signal</a:t>
              </a:r>
              <a:endParaRPr lang="en-US" sz="3200" dirty="0"/>
            </a:p>
          </p:txBody>
        </p:sp>
      </p:grpSp>
    </p:spTree>
    <p:extLst>
      <p:ext uri="{BB962C8B-B14F-4D97-AF65-F5344CB8AC3E}">
        <p14:creationId xmlns:p14="http://schemas.microsoft.com/office/powerpoint/2010/main" val="379753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27</a:t>
            </a:fld>
            <a:endParaRPr lang="en-US"/>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280" t="9084" b="19629"/>
          <a:stretch/>
        </p:blipFill>
        <p:spPr>
          <a:xfrm rot="10800000">
            <a:off x="0" y="0"/>
            <a:ext cx="12192000" cy="6603016"/>
          </a:xfrm>
        </p:spPr>
      </p:pic>
    </p:spTree>
    <p:extLst>
      <p:ext uri="{BB962C8B-B14F-4D97-AF65-F5344CB8AC3E}">
        <p14:creationId xmlns:p14="http://schemas.microsoft.com/office/powerpoint/2010/main" val="2886595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28</a:t>
            </a:fld>
            <a:endParaRPr lang="en-US"/>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979" t="8141" r="8339" b="22646"/>
          <a:stretch/>
        </p:blipFill>
        <p:spPr>
          <a:xfrm rot="10800000">
            <a:off x="1330860" y="-1"/>
            <a:ext cx="10154004" cy="6878079"/>
          </a:xfrm>
        </p:spPr>
      </p:pic>
    </p:spTree>
    <p:extLst>
      <p:ext uri="{BB962C8B-B14F-4D97-AF65-F5344CB8AC3E}">
        <p14:creationId xmlns:p14="http://schemas.microsoft.com/office/powerpoint/2010/main" val="3103961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812" y="530471"/>
            <a:ext cx="9997440" cy="1586787"/>
          </a:xfrm>
        </p:spPr>
        <p:txBody>
          <a:bodyPr>
            <a:normAutofit/>
          </a:bodyPr>
          <a:lstStyle/>
          <a:p>
            <a:pPr algn="ctr"/>
            <a:r>
              <a:rPr lang="en-US" sz="4800" dirty="0" smtClean="0">
                <a:solidFill>
                  <a:schemeClr val="tx1"/>
                </a:solidFill>
              </a:rPr>
              <a:t>Book Reference</a:t>
            </a:r>
            <a:endParaRPr lang="en-US" sz="4800" dirty="0">
              <a:solidFill>
                <a:schemeClr val="tx1"/>
              </a:solidFill>
            </a:endParaRPr>
          </a:p>
        </p:txBody>
      </p:sp>
      <p:sp>
        <p:nvSpPr>
          <p:cNvPr id="4" name="Slide Number Placeholder 3"/>
          <p:cNvSpPr>
            <a:spLocks noGrp="1"/>
          </p:cNvSpPr>
          <p:nvPr>
            <p:ph type="sldNum" sz="quarter" idx="12"/>
          </p:nvPr>
        </p:nvSpPr>
        <p:spPr/>
        <p:txBody>
          <a:bodyPr/>
          <a:lstStyle/>
          <a:p>
            <a:fld id="{4975AE14-5157-40EE-903F-4A617FD70239}" type="slidenum">
              <a:rPr lang="en-US" smtClean="0"/>
              <a:pPr/>
              <a:t>3</a:t>
            </a:fld>
            <a:endParaRPr lang="en-US"/>
          </a:p>
        </p:txBody>
      </p:sp>
      <p:sp>
        <p:nvSpPr>
          <p:cNvPr id="3" name="TextBox 2"/>
          <p:cNvSpPr txBox="1"/>
          <p:nvPr/>
        </p:nvSpPr>
        <p:spPr>
          <a:xfrm>
            <a:off x="1567455" y="2299581"/>
            <a:ext cx="10527009" cy="2923877"/>
          </a:xfrm>
          <a:prstGeom prst="rect">
            <a:avLst/>
          </a:prstGeom>
          <a:noFill/>
        </p:spPr>
        <p:txBody>
          <a:bodyPr wrap="square" rtlCol="0">
            <a:spAutoFit/>
          </a:bodyPr>
          <a:lstStyle/>
          <a:p>
            <a:r>
              <a:rPr lang="en-US" sz="3000" dirty="0" smtClean="0"/>
              <a:t>Modern digital and analog communication: B. P </a:t>
            </a:r>
            <a:r>
              <a:rPr lang="en-US" sz="3000" dirty="0" err="1" smtClean="0"/>
              <a:t>Lathi</a:t>
            </a:r>
            <a:endParaRPr lang="en-US" sz="3000" dirty="0" smtClean="0"/>
          </a:p>
          <a:p>
            <a:r>
              <a:rPr lang="en-US" sz="3000" dirty="0" smtClean="0"/>
              <a:t>Communication systems by Simon S. </a:t>
            </a:r>
            <a:r>
              <a:rPr lang="en-US" sz="3000" dirty="0" err="1" smtClean="0"/>
              <a:t>Haykin</a:t>
            </a:r>
            <a:endParaRPr lang="en-US" sz="3000" dirty="0" smtClean="0"/>
          </a:p>
          <a:p>
            <a:r>
              <a:rPr lang="en-US" sz="3000" dirty="0" smtClean="0"/>
              <a:t>Communication systems: </a:t>
            </a:r>
            <a:r>
              <a:rPr lang="en-US" sz="3000" dirty="0"/>
              <a:t>Analog and </a:t>
            </a:r>
            <a:r>
              <a:rPr lang="en-US" sz="3000" dirty="0" smtClean="0"/>
              <a:t>Digital by Sanjay Sharma</a:t>
            </a:r>
          </a:p>
          <a:p>
            <a:r>
              <a:rPr lang="en-US" sz="3000" dirty="0"/>
              <a:t>Data Communications and Networking by </a:t>
            </a:r>
            <a:r>
              <a:rPr lang="en-US" sz="3000" dirty="0" err="1"/>
              <a:t>Behrouz</a:t>
            </a:r>
            <a:r>
              <a:rPr lang="en-US" sz="3000" dirty="0"/>
              <a:t> A. </a:t>
            </a:r>
            <a:r>
              <a:rPr lang="en-US" sz="3000" dirty="0" err="1"/>
              <a:t>Forouzan</a:t>
            </a:r>
            <a:r>
              <a:rPr lang="en-US" sz="3000" dirty="0"/>
              <a:t>, McGraw-Hill.</a:t>
            </a:r>
          </a:p>
          <a:p>
            <a:endParaRPr lang="en-US" sz="3000" dirty="0"/>
          </a:p>
        </p:txBody>
      </p:sp>
    </p:spTree>
    <p:extLst>
      <p:ext uri="{BB962C8B-B14F-4D97-AF65-F5344CB8AC3E}">
        <p14:creationId xmlns:p14="http://schemas.microsoft.com/office/powerpoint/2010/main" val="1041001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975AE14-5157-40EE-903F-4A617FD70239}" type="slidenum">
              <a:rPr lang="en-US" smtClean="0"/>
              <a:pPr/>
              <a:t>4</a:t>
            </a:fld>
            <a:endParaRPr lang="en-US"/>
          </a:p>
        </p:txBody>
      </p:sp>
      <p:sp>
        <p:nvSpPr>
          <p:cNvPr id="5" name="Title 1"/>
          <p:cNvSpPr txBox="1">
            <a:spLocks/>
          </p:cNvSpPr>
          <p:nvPr/>
        </p:nvSpPr>
        <p:spPr>
          <a:xfrm>
            <a:off x="1320525" y="1299343"/>
            <a:ext cx="10058400" cy="1450757"/>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lang="en-US" sz="5000" spc="-50" dirty="0" smtClean="0">
                <a:latin typeface="+mj-lt"/>
                <a:ea typeface="+mj-ea"/>
                <a:cs typeface="+mj-cs"/>
              </a:rPr>
              <a:t>AM Signal Power</a:t>
            </a:r>
            <a:endParaRPr kumimoji="0" lang="en-US" sz="5000" b="0" i="0" u="none" strike="noStrike" kern="1200" cap="none" spc="-50" normalizeH="0" baseline="0" noProof="0" dirty="0">
              <a:ln>
                <a:noFill/>
              </a:ln>
              <a:effectLst/>
              <a:uLnTx/>
              <a:uFillTx/>
              <a:latin typeface="+mj-lt"/>
              <a:ea typeface="+mj-ea"/>
              <a:cs typeface="+mj-cs"/>
            </a:endParaRPr>
          </a:p>
        </p:txBody>
      </p:sp>
    </p:spTree>
    <p:extLst>
      <p:ext uri="{BB962C8B-B14F-4D97-AF65-F5344CB8AC3E}">
        <p14:creationId xmlns:p14="http://schemas.microsoft.com/office/powerpoint/2010/main" val="2532441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5</a:t>
            </a:fld>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923" t="13663" r="2343" b="44848"/>
          <a:stretch/>
        </p:blipFill>
        <p:spPr>
          <a:xfrm rot="10800000">
            <a:off x="84943" y="506993"/>
            <a:ext cx="12107057" cy="3894592"/>
          </a:xfrm>
          <a:prstGeom prst="rect">
            <a:avLst/>
          </a:prstGeom>
        </p:spPr>
      </p:pic>
    </p:spTree>
    <p:extLst>
      <p:ext uri="{BB962C8B-B14F-4D97-AF65-F5344CB8AC3E}">
        <p14:creationId xmlns:p14="http://schemas.microsoft.com/office/powerpoint/2010/main" val="2814017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6</a:t>
            </a:fld>
            <a:endParaRPr lang="en-US"/>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5611" b="12673"/>
          <a:stretch/>
        </p:blipFill>
        <p:spPr>
          <a:xfrm rot="10800000">
            <a:off x="590527" y="0"/>
            <a:ext cx="11199137" cy="6863631"/>
          </a:xfrm>
          <a:prstGeom prst="rect">
            <a:avLst/>
          </a:prstGeom>
        </p:spPr>
      </p:pic>
    </p:spTree>
    <p:extLst>
      <p:ext uri="{BB962C8B-B14F-4D97-AF65-F5344CB8AC3E}">
        <p14:creationId xmlns:p14="http://schemas.microsoft.com/office/powerpoint/2010/main" val="3958299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7</a:t>
            </a:fld>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0231" t="14547" r="14620" b="5413"/>
          <a:stretch/>
        </p:blipFill>
        <p:spPr>
          <a:xfrm rot="10800000">
            <a:off x="1267478" y="0"/>
            <a:ext cx="9886390" cy="6925872"/>
          </a:xfrm>
          <a:prstGeom prst="rect">
            <a:avLst/>
          </a:prstGeom>
        </p:spPr>
      </p:pic>
    </p:spTree>
    <p:extLst>
      <p:ext uri="{BB962C8B-B14F-4D97-AF65-F5344CB8AC3E}">
        <p14:creationId xmlns:p14="http://schemas.microsoft.com/office/powerpoint/2010/main" val="1563231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8</a:t>
            </a:fld>
            <a:endParaRPr lang="en-US"/>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705" t="9084" r="7631" b="18152"/>
          <a:stretch/>
        </p:blipFill>
        <p:spPr>
          <a:xfrm rot="10800000">
            <a:off x="214265" y="0"/>
            <a:ext cx="11977735" cy="6821707"/>
          </a:xfrm>
        </p:spPr>
      </p:pic>
    </p:spTree>
    <p:extLst>
      <p:ext uri="{BB962C8B-B14F-4D97-AF65-F5344CB8AC3E}">
        <p14:creationId xmlns:p14="http://schemas.microsoft.com/office/powerpoint/2010/main" val="80368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975AE14-5157-40EE-903F-4A617FD70239}" type="slidenum">
              <a:rPr lang="en-US" smtClean="0"/>
              <a:pPr/>
              <a:t>9</a:t>
            </a:fld>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1122" t="18856" r="13829" b="3519"/>
          <a:stretch/>
        </p:blipFill>
        <p:spPr>
          <a:xfrm rot="10800000">
            <a:off x="1213163" y="0"/>
            <a:ext cx="9478979" cy="6882545"/>
          </a:xfrm>
          <a:prstGeom prst="rect">
            <a:avLst/>
          </a:prstGeom>
        </p:spPr>
      </p:pic>
    </p:spTree>
    <p:extLst>
      <p:ext uri="{BB962C8B-B14F-4D97-AF65-F5344CB8AC3E}">
        <p14:creationId xmlns:p14="http://schemas.microsoft.com/office/powerpoint/2010/main" val="1076358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7645</TotalTime>
  <Words>306</Words>
  <Application>Microsoft Office PowerPoint</Application>
  <PresentationFormat>Widescreen</PresentationFormat>
  <Paragraphs>84</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Corbel</vt:lpstr>
      <vt:lpstr>Gill Sans MT</vt:lpstr>
      <vt:lpstr>Verdana</vt:lpstr>
      <vt:lpstr>Wingdings 2</vt:lpstr>
      <vt:lpstr>Solstice</vt:lpstr>
      <vt:lpstr> Session 2020-21  CSTE-3101  Communication Engineering</vt:lpstr>
      <vt:lpstr>Week: 4-8</vt:lpstr>
      <vt:lpstr>Book 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Balance Modulator DSB-SC</vt:lpstr>
      <vt:lpstr>Balance Modulator DSB-SC</vt:lpstr>
      <vt:lpstr>Balance Modulator DSB-SC</vt:lpstr>
      <vt:lpstr>2. Ring Modulator DSB-SC</vt:lpstr>
      <vt:lpstr>Ring Modulator</vt:lpstr>
      <vt:lpstr>Ring Modulator</vt:lpstr>
      <vt:lpstr>SSB Modulation</vt:lpstr>
      <vt:lpstr>SSB Modulation or SSB-SC</vt:lpstr>
      <vt:lpstr>SSB Modulation or SSB-SC Modulation</vt:lpstr>
      <vt:lpstr>Generation of SSB using side band filter</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666</cp:revision>
  <dcterms:created xsi:type="dcterms:W3CDTF">2015-03-05T10:33:53Z</dcterms:created>
  <dcterms:modified xsi:type="dcterms:W3CDTF">2024-05-22T12:52:33Z</dcterms:modified>
</cp:coreProperties>
</file>